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bin" ContentType="application/vnd.openxmlformats-officedocument.oleObject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69" r:id="rId3"/>
    <p:sldId id="257" r:id="rId4"/>
    <p:sldId id="265" r:id="rId5"/>
    <p:sldId id="256" r:id="rId6"/>
    <p:sldId id="258" r:id="rId7"/>
    <p:sldId id="271" r:id="rId8"/>
    <p:sldId id="272" r:id="rId9"/>
    <p:sldId id="259" r:id="rId10"/>
    <p:sldId id="266" r:id="rId11"/>
    <p:sldId id="273" r:id="rId12"/>
    <p:sldId id="270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image" Target="../media/image1.wmf"/><Relationship Id="rId5" Type="http://schemas.openxmlformats.org/officeDocument/2006/relationships/image" Target="../media/image5.wmf"/><Relationship Id="rId4" Type="http://schemas.openxmlformats.org/officeDocument/2006/relationships/image" Target="../media/image4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image" Target="../media/image1.wmf"/><Relationship Id="rId5" Type="http://schemas.openxmlformats.org/officeDocument/2006/relationships/image" Target="../media/image5.wmf"/><Relationship Id="rId4" Type="http://schemas.openxmlformats.org/officeDocument/2006/relationships/image" Target="../media/image4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image" Target="../media/image2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image" Target="../media/image1.wmf"/><Relationship Id="rId5" Type="http://schemas.openxmlformats.org/officeDocument/2006/relationships/image" Target="../media/image5.wmf"/><Relationship Id="rId4" Type="http://schemas.openxmlformats.org/officeDocument/2006/relationships/image" Target="../media/image4.w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image" Target="../media/image1.wmf"/><Relationship Id="rId5" Type="http://schemas.openxmlformats.org/officeDocument/2006/relationships/image" Target="../media/image5.wmf"/><Relationship Id="rId4" Type="http://schemas.openxmlformats.org/officeDocument/2006/relationships/image" Target="../media/image4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BBD633C-A748-414E-BC75-8C2D45AF105F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9FB7E5F-EE05-437B-9655-33758C1C5273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7132E84-1564-4FDC-874E-6694C5BFDB4B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E3636F0-E23E-4C79-A17F-8D66146BC496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476189B-2B63-43CA-8789-B9ECFAAEFD43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D054664-E797-4FFE-B99E-49DBE1E93BF4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7FD1CC-E088-4D19-A67D-5E9CCF53E3A8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DF0DD58-A8F9-46F4-8F9F-5300AB4EC342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B111FD1-1786-458B-93F8-FBF6CBAFB4BC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15C8449-B5C4-49DE-A514-49E04BE8B73E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4F7E4A3-8C13-45A9-A4D9-A24E24DC17EA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5/10/2012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5/10/2012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5/10/2012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/>
            </a:gs>
            <a:gs pos="50000">
              <a:schemeClr val="accent5">
                <a:lumMod val="90000"/>
              </a:schemeClr>
            </a:gs>
            <a:gs pos="100000">
              <a:schemeClr val="bg1"/>
            </a:gs>
          </a:gsLst>
          <a:lin ang="7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5/10/2012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/>
            </a:gs>
            <a:gs pos="50000">
              <a:schemeClr val="accent5">
                <a:lumMod val="90000"/>
              </a:schemeClr>
            </a:gs>
            <a:gs pos="100000">
              <a:schemeClr val="bg1"/>
            </a:gs>
          </a:gsLst>
          <a:lin ang="7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제목 스타일 편집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kumimoji="0" sz="1400"/>
            </a:lvl1pPr>
          </a:lstStyle>
          <a:p>
            <a:endParaRPr lang="en-US" altLang="ko-KR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kumimoji="0" sz="1400"/>
            </a:lvl1pPr>
          </a:lstStyle>
          <a:p>
            <a:endParaRPr lang="en-US" altLang="ko-KR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kumimoji="0" sz="1400"/>
            </a:lvl1pPr>
          </a:lstStyle>
          <a:p>
            <a:fld id="{E1BDD341-EF85-42FD-B1E0-03447C43C71E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2pPr>
      <a:lvl3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3pPr>
      <a:lvl4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4pPr>
      <a:lvl5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9pPr>
    </p:titleStyle>
    <p:bodyStyle>
      <a:lvl1pPr marL="342900" indent="-342900" algn="l" rtl="0" fontAlgn="base" latinLnBrk="1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 latinLnBrk="1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 latinLnBrk="1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 latinLnBrk="1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5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4.bin"/><Relationship Id="rId5" Type="http://schemas.openxmlformats.org/officeDocument/2006/relationships/oleObject" Target="../embeddings/oleObject3.bin"/><Relationship Id="rId4" Type="http://schemas.openxmlformats.org/officeDocument/2006/relationships/oleObject" Target="../embeddings/oleObject2.bin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7" Type="http://schemas.openxmlformats.org/officeDocument/2006/relationships/oleObject" Target="../embeddings/oleObject10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9.bin"/><Relationship Id="rId5" Type="http://schemas.openxmlformats.org/officeDocument/2006/relationships/oleObject" Target="../embeddings/oleObject8.bin"/><Relationship Id="rId4" Type="http://schemas.openxmlformats.org/officeDocument/2006/relationships/oleObject" Target="../embeddings/oleObject7.bin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3.v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2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4.vml"/><Relationship Id="rId4" Type="http://schemas.openxmlformats.org/officeDocument/2006/relationships/oleObject" Target="../embeddings/oleObject13.bin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4.bin"/><Relationship Id="rId7" Type="http://schemas.openxmlformats.org/officeDocument/2006/relationships/oleObject" Target="../embeddings/oleObject18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17.bin"/><Relationship Id="rId5" Type="http://schemas.openxmlformats.org/officeDocument/2006/relationships/oleObject" Target="../embeddings/oleObject16.bin"/><Relationship Id="rId4" Type="http://schemas.openxmlformats.org/officeDocument/2006/relationships/oleObject" Target="../embeddings/oleObject15.bin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9.bin"/><Relationship Id="rId7" Type="http://schemas.openxmlformats.org/officeDocument/2006/relationships/oleObject" Target="../embeddings/oleObject23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6.vml"/><Relationship Id="rId6" Type="http://schemas.openxmlformats.org/officeDocument/2006/relationships/oleObject" Target="../embeddings/oleObject22.bin"/><Relationship Id="rId5" Type="http://schemas.openxmlformats.org/officeDocument/2006/relationships/oleObject" Target="../embeddings/oleObject21.bin"/><Relationship Id="rId4" Type="http://schemas.openxmlformats.org/officeDocument/2006/relationships/oleObject" Target="../embeddings/oleObject20.bin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/>
            </a:gs>
            <a:gs pos="50000">
              <a:schemeClr val="accent5">
                <a:lumMod val="40000"/>
                <a:lumOff val="60000"/>
              </a:schemeClr>
            </a:gs>
            <a:gs pos="100000">
              <a:schemeClr val="bg1"/>
            </a:gs>
          </a:gsLst>
          <a:lin ang="7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3400" y="228600"/>
            <a:ext cx="8001000" cy="66171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800"/>
              </a:spcAft>
            </a:pPr>
            <a:r>
              <a:rPr lang="en-NZ" sz="4000" b="1" dirty="0" smtClean="0"/>
              <a:t>Do Now</a:t>
            </a:r>
          </a:p>
          <a:p>
            <a:pPr>
              <a:spcAft>
                <a:spcPts val="1800"/>
              </a:spcAft>
            </a:pPr>
            <a:r>
              <a:rPr lang="en-NZ" sz="4000" dirty="0" smtClean="0"/>
              <a:t>A motorbike accelerates at 2.6 ms</a:t>
            </a:r>
            <a:r>
              <a:rPr lang="en-NZ" sz="4000" baseline="30000" dirty="0" smtClean="0"/>
              <a:t>-2</a:t>
            </a:r>
            <a:r>
              <a:rPr lang="en-NZ" sz="4000" dirty="0" smtClean="0"/>
              <a:t> for 4 seconds until it reaches the new speed of 25 ms</a:t>
            </a:r>
            <a:r>
              <a:rPr lang="en-NZ" sz="4000" baseline="30000" dirty="0" smtClean="0"/>
              <a:t>-1</a:t>
            </a:r>
            <a:r>
              <a:rPr lang="en-NZ" sz="4000" dirty="0" smtClean="0"/>
              <a:t>. </a:t>
            </a:r>
          </a:p>
          <a:p>
            <a:pPr marL="742950" indent="-742950">
              <a:spcAft>
                <a:spcPts val="1800"/>
              </a:spcAft>
              <a:buFont typeface="+mj-lt"/>
              <a:buAutoNum type="alphaLcParenR"/>
            </a:pPr>
            <a:r>
              <a:rPr lang="en-NZ" sz="4000" dirty="0" smtClean="0"/>
              <a:t>What distance is covered along the course of acceleration?</a:t>
            </a:r>
          </a:p>
          <a:p>
            <a:pPr marL="742950" indent="-742950">
              <a:spcAft>
                <a:spcPts val="1800"/>
              </a:spcAft>
              <a:buFont typeface="+mj-lt"/>
              <a:buAutoNum type="alphaLcParenR"/>
            </a:pPr>
            <a:r>
              <a:rPr lang="en-NZ" sz="4000" dirty="0" smtClean="0"/>
              <a:t>What was the bike’s initial velocity?</a:t>
            </a:r>
          </a:p>
          <a:p>
            <a:pPr marL="342900" indent="-342900" algn="ctr">
              <a:spcAft>
                <a:spcPts val="1800"/>
              </a:spcAft>
            </a:pPr>
            <a:r>
              <a:rPr lang="en-NZ" sz="4400" b="1" i="1" dirty="0" smtClean="0">
                <a:solidFill>
                  <a:srgbClr val="FF0000"/>
                </a:solidFill>
              </a:rPr>
              <a:t>Remember - KUFSS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/>
            </a:gs>
            <a:gs pos="50000">
              <a:schemeClr val="accent5">
                <a:lumMod val="40000"/>
                <a:lumOff val="60000"/>
              </a:schemeClr>
            </a:gs>
            <a:gs pos="100000">
              <a:schemeClr val="bg1"/>
            </a:gs>
          </a:gsLst>
          <a:lin ang="7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09600" y="381000"/>
            <a:ext cx="7696200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NZ" sz="4800" b="1" dirty="0" smtClean="0">
                <a:solidFill>
                  <a:srgbClr val="FF0000"/>
                </a:solidFill>
              </a:rPr>
              <a:t>Acceleration due to gravity</a:t>
            </a:r>
          </a:p>
          <a:p>
            <a:endParaRPr lang="en-NZ" sz="3200" dirty="0" smtClean="0"/>
          </a:p>
          <a:p>
            <a:pPr algn="ctr"/>
            <a:r>
              <a:rPr lang="en-NZ" sz="4800" b="1" i="1" dirty="0" smtClean="0">
                <a:latin typeface="Times New Roman" pitchFamily="18" charset="0"/>
                <a:cs typeface="Times New Roman" pitchFamily="18" charset="0"/>
              </a:rPr>
              <a:t>g</a:t>
            </a:r>
            <a:r>
              <a:rPr lang="en-NZ" sz="4800" b="1" dirty="0" smtClean="0">
                <a:latin typeface="Times New Roman" pitchFamily="18" charset="0"/>
                <a:cs typeface="Times New Roman" pitchFamily="18" charset="0"/>
              </a:rPr>
              <a:t> = 9.8 ms</a:t>
            </a:r>
            <a:r>
              <a:rPr lang="en-NZ" sz="4800" b="1" baseline="30000" dirty="0" smtClean="0">
                <a:latin typeface="Times New Roman" pitchFamily="18" charset="0"/>
                <a:cs typeface="Times New Roman" pitchFamily="18" charset="0"/>
              </a:rPr>
              <a:t>-2</a:t>
            </a:r>
            <a:r>
              <a:rPr lang="en-NZ" sz="4800" b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NZ" sz="4800" dirty="0" smtClean="0">
                <a:latin typeface="Arial"/>
                <a:cs typeface="Arial"/>
              </a:rPr>
              <a:t>↓</a:t>
            </a:r>
            <a:endParaRPr lang="en-NZ" sz="4800" b="1" baseline="30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NZ" sz="3200" dirty="0" smtClean="0"/>
          </a:p>
          <a:p>
            <a:r>
              <a:rPr lang="en-NZ" sz="3200" dirty="0" smtClean="0"/>
              <a:t>ANY object’s motion that is under the influence of the Earth’s gravity, is subject to the </a:t>
            </a:r>
            <a:r>
              <a:rPr lang="en-NZ" sz="3200" b="1" dirty="0" smtClean="0">
                <a:solidFill>
                  <a:srgbClr val="FF0000"/>
                </a:solidFill>
              </a:rPr>
              <a:t>acceleration due to gravity = 9.8 ms</a:t>
            </a:r>
            <a:r>
              <a:rPr lang="en-NZ" sz="3200" b="1" baseline="30000" dirty="0" smtClean="0">
                <a:solidFill>
                  <a:srgbClr val="FF0000"/>
                </a:solidFill>
              </a:rPr>
              <a:t>-2</a:t>
            </a:r>
            <a:r>
              <a:rPr lang="en-NZ" sz="3200" b="1" dirty="0" smtClean="0">
                <a:solidFill>
                  <a:srgbClr val="FF0000"/>
                </a:solidFill>
              </a:rPr>
              <a:t> downwards</a:t>
            </a:r>
            <a:r>
              <a:rPr lang="en-NZ" sz="3200" dirty="0" smtClean="0">
                <a:solidFill>
                  <a:srgbClr val="FF0000"/>
                </a:solidFill>
              </a:rPr>
              <a:t>.</a:t>
            </a:r>
          </a:p>
          <a:p>
            <a:endParaRPr lang="en-NZ" sz="3200" dirty="0" smtClean="0"/>
          </a:p>
          <a:p>
            <a:r>
              <a:rPr lang="en-NZ" sz="3200" dirty="0" smtClean="0"/>
              <a:t>Remember that </a:t>
            </a:r>
            <a:r>
              <a:rPr lang="en-NZ" sz="3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g</a:t>
            </a:r>
            <a:r>
              <a:rPr lang="en-NZ" sz="3200" dirty="0" smtClean="0"/>
              <a:t> could be negative, depending on the frame of reference</a:t>
            </a:r>
            <a:endParaRPr lang="en-NZ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/>
            </a:gs>
            <a:gs pos="50000">
              <a:schemeClr val="accent5">
                <a:lumMod val="40000"/>
                <a:lumOff val="60000"/>
              </a:schemeClr>
            </a:gs>
            <a:gs pos="100000">
              <a:schemeClr val="bg1"/>
            </a:gs>
          </a:gsLst>
          <a:lin ang="7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3400" y="228600"/>
            <a:ext cx="8458200" cy="63248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800"/>
              </a:spcAft>
            </a:pPr>
            <a:r>
              <a:rPr lang="en-NZ" sz="4000" b="1" dirty="0" smtClean="0"/>
              <a:t>Question THREE</a:t>
            </a:r>
          </a:p>
          <a:p>
            <a:pPr>
              <a:spcAft>
                <a:spcPts val="1800"/>
              </a:spcAft>
            </a:pPr>
            <a:r>
              <a:rPr lang="en-NZ" sz="4000" dirty="0" smtClean="0"/>
              <a:t>Hayden throws his cricket ball perfectly vertically upwards. The ball takes 2.3 seconds to reach its maximum height, then it falls back down.</a:t>
            </a:r>
          </a:p>
          <a:p>
            <a:pPr marL="742950" indent="-742950">
              <a:spcAft>
                <a:spcPts val="1800"/>
              </a:spcAft>
              <a:buAutoNum type="alphaLcParenR"/>
            </a:pPr>
            <a:r>
              <a:rPr lang="en-NZ" sz="4000" dirty="0" smtClean="0"/>
              <a:t>How high does the ball travel up? (ignore Hayden’s height)</a:t>
            </a:r>
          </a:p>
          <a:p>
            <a:pPr marL="742950" indent="-742950">
              <a:spcAft>
                <a:spcPts val="1800"/>
              </a:spcAft>
              <a:buAutoNum type="alphaLcParenR"/>
            </a:pPr>
            <a:r>
              <a:rPr lang="en-NZ" sz="4000" dirty="0" smtClean="0"/>
              <a:t>What is the </a:t>
            </a:r>
            <a:r>
              <a:rPr lang="en-NZ" sz="4000" dirty="0" smtClean="0"/>
              <a:t>initial speed </a:t>
            </a:r>
            <a:r>
              <a:rPr lang="en-NZ" sz="4000" dirty="0" smtClean="0"/>
              <a:t>of Hayden’s throw?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Text Box 4"/>
          <p:cNvSpPr txBox="1">
            <a:spLocks noChangeArrowheads="1"/>
          </p:cNvSpPr>
          <p:nvPr/>
        </p:nvSpPr>
        <p:spPr bwMode="auto">
          <a:xfrm>
            <a:off x="381000" y="2810470"/>
            <a:ext cx="8458200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Aft>
                <a:spcPts val="1200"/>
              </a:spcAft>
            </a:pPr>
            <a:r>
              <a:rPr lang="en-US" altLang="ko-KR" sz="5400" b="1" dirty="0" smtClean="0">
                <a:solidFill>
                  <a:srgbClr val="FF0000"/>
                </a:solidFill>
                <a:latin typeface="Calibri" pitchFamily="34" charset="0"/>
              </a:rPr>
              <a:t>Using Kinematic Equations 2</a:t>
            </a:r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NZ"/>
          </a:p>
        </p:txBody>
      </p:sp>
      <p:graphicFrame>
        <p:nvGraphicFramePr>
          <p:cNvPr id="2049" name="Object 1"/>
          <p:cNvGraphicFramePr>
            <a:graphicFrameLocks noChangeAspect="1"/>
          </p:cNvGraphicFramePr>
          <p:nvPr/>
        </p:nvGraphicFramePr>
        <p:xfrm>
          <a:off x="4648200" y="5181600"/>
          <a:ext cx="4267200" cy="1422400"/>
        </p:xfrm>
        <a:graphic>
          <a:graphicData uri="http://schemas.openxmlformats.org/presentationml/2006/ole">
            <p:oleObj spid="_x0000_s2050" name="Equation" r:id="rId3" imgW="711288" imgH="241592" progId="Equation.3">
              <p:embed/>
            </p:oleObj>
          </a:graphicData>
        </a:graphic>
      </p:graphicFrame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NZ"/>
          </a:p>
        </p:txBody>
      </p:sp>
      <p:graphicFrame>
        <p:nvGraphicFramePr>
          <p:cNvPr id="2051" name="Object 3"/>
          <p:cNvGraphicFramePr>
            <a:graphicFrameLocks noChangeAspect="1"/>
          </p:cNvGraphicFramePr>
          <p:nvPr/>
        </p:nvGraphicFramePr>
        <p:xfrm>
          <a:off x="3886200" y="1447800"/>
          <a:ext cx="4767072" cy="1295400"/>
        </p:xfrm>
        <a:graphic>
          <a:graphicData uri="http://schemas.openxmlformats.org/presentationml/2006/ole">
            <p:oleObj spid="_x0000_s2051" name="Equation" r:id="rId4" imgW="876697" imgH="241697" progId="Equation.3">
              <p:embed/>
            </p:oleObj>
          </a:graphicData>
        </a:graphic>
      </p:graphicFrame>
      <p:sp>
        <p:nvSpPr>
          <p:cNvPr id="2054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NZ"/>
          </a:p>
        </p:txBody>
      </p:sp>
      <p:graphicFrame>
        <p:nvGraphicFramePr>
          <p:cNvPr id="2053" name="Object 5"/>
          <p:cNvGraphicFramePr>
            <a:graphicFrameLocks noChangeAspect="1"/>
          </p:cNvGraphicFramePr>
          <p:nvPr/>
        </p:nvGraphicFramePr>
        <p:xfrm>
          <a:off x="457200" y="4831080"/>
          <a:ext cx="3048000" cy="1676400"/>
        </p:xfrm>
        <a:graphic>
          <a:graphicData uri="http://schemas.openxmlformats.org/presentationml/2006/ole">
            <p:oleObj spid="_x0000_s2052" name="Equation" r:id="rId5" imgW="762066" imgH="419315" progId="Equation.3">
              <p:embed/>
            </p:oleObj>
          </a:graphicData>
        </a:graphic>
      </p:graphicFrame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NZ"/>
          </a:p>
        </p:txBody>
      </p:sp>
      <p:graphicFrame>
        <p:nvGraphicFramePr>
          <p:cNvPr id="2055" name="Object 7"/>
          <p:cNvGraphicFramePr>
            <a:graphicFrameLocks noChangeAspect="1"/>
          </p:cNvGraphicFramePr>
          <p:nvPr/>
        </p:nvGraphicFramePr>
        <p:xfrm>
          <a:off x="3276600" y="3924300"/>
          <a:ext cx="4176032" cy="1181100"/>
        </p:xfrm>
        <a:graphic>
          <a:graphicData uri="http://schemas.openxmlformats.org/presentationml/2006/ole">
            <p:oleObj spid="_x0000_s2053" name="Equation" r:id="rId6" imgW="939789" imgH="266981" progId="Equation.3">
              <p:embed/>
            </p:oleObj>
          </a:graphicData>
        </a:graphic>
      </p:graphicFrame>
      <p:sp>
        <p:nvSpPr>
          <p:cNvPr id="2058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NZ"/>
          </a:p>
        </p:txBody>
      </p:sp>
      <p:graphicFrame>
        <p:nvGraphicFramePr>
          <p:cNvPr id="2057" name="Object 9"/>
          <p:cNvGraphicFramePr>
            <a:graphicFrameLocks noChangeAspect="1"/>
          </p:cNvGraphicFramePr>
          <p:nvPr/>
        </p:nvGraphicFramePr>
        <p:xfrm>
          <a:off x="533400" y="381000"/>
          <a:ext cx="4038600" cy="1101436"/>
        </p:xfrm>
        <a:graphic>
          <a:graphicData uri="http://schemas.openxmlformats.org/presentationml/2006/ole">
            <p:oleObj spid="_x0000_s2054" name="Equation" r:id="rId7" imgW="939392" imgH="25389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85800" y="456962"/>
            <a:ext cx="7772400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NZ" sz="4400" b="1" dirty="0" smtClean="0">
                <a:latin typeface="Calibri" pitchFamily="34" charset="0"/>
              </a:rPr>
              <a:t>Five Variables, Five Equations</a:t>
            </a:r>
          </a:p>
          <a:p>
            <a:pPr algn="ctr"/>
            <a:r>
              <a:rPr lang="en-NZ" sz="5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v</a:t>
            </a:r>
            <a:r>
              <a:rPr lang="en-NZ" sz="5400" b="1" i="1" baseline="-25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NZ" sz="5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en-NZ" sz="5400" b="1" i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v</a:t>
            </a:r>
            <a:r>
              <a:rPr lang="en-NZ" sz="5400" b="1" i="1" baseline="-2500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f</a:t>
            </a:r>
            <a:r>
              <a:rPr lang="en-NZ" sz="5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d      a      t</a:t>
            </a:r>
            <a:endParaRPr lang="en-NZ" sz="54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28674" name="Object 2"/>
          <p:cNvGraphicFramePr>
            <a:graphicFrameLocks noChangeAspect="1"/>
          </p:cNvGraphicFramePr>
          <p:nvPr/>
        </p:nvGraphicFramePr>
        <p:xfrm>
          <a:off x="914400" y="2362200"/>
          <a:ext cx="3352800" cy="1117600"/>
        </p:xfrm>
        <a:graphic>
          <a:graphicData uri="http://schemas.openxmlformats.org/presentationml/2006/ole">
            <p:oleObj spid="_x0000_s5122" name="Equation" r:id="rId3" imgW="711288" imgH="241592" progId="Equation.3">
              <p:embed/>
            </p:oleObj>
          </a:graphicData>
        </a:graphic>
      </p:graphicFrame>
      <p:graphicFrame>
        <p:nvGraphicFramePr>
          <p:cNvPr id="28675" name="Object 3"/>
          <p:cNvGraphicFramePr>
            <a:graphicFrameLocks noChangeAspect="1"/>
          </p:cNvGraphicFramePr>
          <p:nvPr/>
        </p:nvGraphicFramePr>
        <p:xfrm>
          <a:off x="457200" y="5334000"/>
          <a:ext cx="3776663" cy="1026226"/>
        </p:xfrm>
        <a:graphic>
          <a:graphicData uri="http://schemas.openxmlformats.org/presentationml/2006/ole">
            <p:oleObj spid="_x0000_s5123" name="Equation" r:id="rId4" imgW="876697" imgH="241697" progId="Equation.3">
              <p:embed/>
            </p:oleObj>
          </a:graphicData>
        </a:graphic>
      </p:graphicFrame>
      <p:graphicFrame>
        <p:nvGraphicFramePr>
          <p:cNvPr id="28676" name="Object 4"/>
          <p:cNvGraphicFramePr>
            <a:graphicFrameLocks noChangeAspect="1"/>
          </p:cNvGraphicFramePr>
          <p:nvPr/>
        </p:nvGraphicFramePr>
        <p:xfrm>
          <a:off x="5257800" y="2057400"/>
          <a:ext cx="3048000" cy="1676400"/>
        </p:xfrm>
        <a:graphic>
          <a:graphicData uri="http://schemas.openxmlformats.org/presentationml/2006/ole">
            <p:oleObj spid="_x0000_s5124" name="Equation" r:id="rId5" imgW="762066" imgH="419315" progId="Equation.3">
              <p:embed/>
            </p:oleObj>
          </a:graphicData>
        </a:graphic>
      </p:graphicFrame>
      <p:graphicFrame>
        <p:nvGraphicFramePr>
          <p:cNvPr id="28677" name="Object 5"/>
          <p:cNvGraphicFramePr>
            <a:graphicFrameLocks noChangeAspect="1"/>
          </p:cNvGraphicFramePr>
          <p:nvPr/>
        </p:nvGraphicFramePr>
        <p:xfrm>
          <a:off x="2362200" y="3848100"/>
          <a:ext cx="4176713" cy="1181100"/>
        </p:xfrm>
        <a:graphic>
          <a:graphicData uri="http://schemas.openxmlformats.org/presentationml/2006/ole">
            <p:oleObj spid="_x0000_s5125" name="Equation" r:id="rId6" imgW="939789" imgH="266981" progId="Equation.3">
              <p:embed/>
            </p:oleObj>
          </a:graphicData>
        </a:graphic>
      </p:graphicFrame>
      <p:graphicFrame>
        <p:nvGraphicFramePr>
          <p:cNvPr id="28678" name="Object 6"/>
          <p:cNvGraphicFramePr>
            <a:graphicFrameLocks noChangeAspect="1"/>
          </p:cNvGraphicFramePr>
          <p:nvPr/>
        </p:nvGraphicFramePr>
        <p:xfrm>
          <a:off x="4876800" y="5375275"/>
          <a:ext cx="4038600" cy="1101725"/>
        </p:xfrm>
        <a:graphic>
          <a:graphicData uri="http://schemas.openxmlformats.org/presentationml/2006/ole">
            <p:oleObj spid="_x0000_s5126" name="Equation" r:id="rId7" imgW="939392" imgH="25389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86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86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86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86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86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86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86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86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86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86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/>
            </a:gs>
            <a:gs pos="50000">
              <a:schemeClr val="accent5">
                <a:lumMod val="40000"/>
                <a:lumOff val="60000"/>
              </a:schemeClr>
            </a:gs>
            <a:gs pos="100000">
              <a:schemeClr val="bg1"/>
            </a:gs>
          </a:gsLst>
          <a:lin ang="7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09600" y="533400"/>
            <a:ext cx="807720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NZ" sz="6600" b="1" dirty="0" smtClean="0">
                <a:solidFill>
                  <a:srgbClr val="FF0000"/>
                </a:solidFill>
              </a:rPr>
              <a:t>Warning</a:t>
            </a:r>
          </a:p>
          <a:p>
            <a:r>
              <a:rPr lang="en-NZ" sz="4400" b="1" dirty="0" smtClean="0">
                <a:solidFill>
                  <a:srgbClr val="FF0000"/>
                </a:solidFill>
              </a:rPr>
              <a:t>The </a:t>
            </a:r>
            <a:r>
              <a:rPr lang="en-NZ" sz="4400" b="1" i="1" dirty="0" smtClean="0">
                <a:solidFill>
                  <a:srgbClr val="FF0000"/>
                </a:solidFill>
              </a:rPr>
              <a:t>5</a:t>
            </a:r>
            <a:r>
              <a:rPr lang="en-NZ" sz="4400" b="1" i="1" baseline="30000" dirty="0" smtClean="0">
                <a:solidFill>
                  <a:srgbClr val="FF0000"/>
                </a:solidFill>
              </a:rPr>
              <a:t>th</a:t>
            </a:r>
            <a:r>
              <a:rPr lang="en-NZ" sz="4400" b="1" dirty="0" smtClean="0">
                <a:solidFill>
                  <a:srgbClr val="FF0000"/>
                </a:solidFill>
              </a:rPr>
              <a:t> equation will not appear on the formulae sheet supplied on the examination day.</a:t>
            </a:r>
            <a:endParaRPr lang="en-NZ" sz="4400" b="1" dirty="0">
              <a:solidFill>
                <a:srgbClr val="FF0000"/>
              </a:solidFill>
            </a:endParaRPr>
          </a:p>
        </p:txBody>
      </p:sp>
      <p:graphicFrame>
        <p:nvGraphicFramePr>
          <p:cNvPr id="3075" name="Object 3"/>
          <p:cNvGraphicFramePr>
            <a:graphicFrameLocks noChangeAspect="1"/>
          </p:cNvGraphicFramePr>
          <p:nvPr/>
        </p:nvGraphicFramePr>
        <p:xfrm>
          <a:off x="1447800" y="4114800"/>
          <a:ext cx="6424517" cy="1752600"/>
        </p:xfrm>
        <a:graphic>
          <a:graphicData uri="http://schemas.openxmlformats.org/presentationml/2006/ole">
            <p:oleObj spid="_x0000_s3075" name="Equation" r:id="rId3" imgW="939392" imgH="25389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/>
            </a:gs>
            <a:gs pos="50000">
              <a:schemeClr val="accent5">
                <a:lumMod val="40000"/>
                <a:lumOff val="60000"/>
              </a:schemeClr>
            </a:gs>
            <a:gs pos="100000">
              <a:schemeClr val="bg1"/>
            </a:gs>
          </a:gsLst>
          <a:lin ang="7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098" name="Object 2"/>
          <p:cNvGraphicFramePr>
            <a:graphicFrameLocks noChangeAspect="1"/>
          </p:cNvGraphicFramePr>
          <p:nvPr/>
        </p:nvGraphicFramePr>
        <p:xfrm>
          <a:off x="1292672" y="2707747"/>
          <a:ext cx="6860728" cy="1864254"/>
        </p:xfrm>
        <a:graphic>
          <a:graphicData uri="http://schemas.openxmlformats.org/presentationml/2006/ole">
            <p:oleObj spid="_x0000_s4098" name="Equation" r:id="rId3" imgW="876697" imgH="241697" progId="Equation.3">
              <p:embed/>
            </p:oleObj>
          </a:graphicData>
        </a:graphic>
      </p:graphicFrame>
      <p:graphicFrame>
        <p:nvGraphicFramePr>
          <p:cNvPr id="4099" name="Object 3"/>
          <p:cNvGraphicFramePr>
            <a:graphicFrameLocks noChangeAspect="1"/>
          </p:cNvGraphicFramePr>
          <p:nvPr/>
        </p:nvGraphicFramePr>
        <p:xfrm>
          <a:off x="1319492" y="4765147"/>
          <a:ext cx="6833908" cy="1864253"/>
        </p:xfrm>
        <a:graphic>
          <a:graphicData uri="http://schemas.openxmlformats.org/presentationml/2006/ole">
            <p:oleObj spid="_x0000_s4099" name="Equation" r:id="rId4" imgW="939392" imgH="253890" progId="Equation.3">
              <p:embed/>
            </p:oleObj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609600" y="533400"/>
            <a:ext cx="80772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NZ" sz="4800" b="1" dirty="0" smtClean="0">
                <a:solidFill>
                  <a:srgbClr val="FF0000"/>
                </a:solidFill>
              </a:rPr>
              <a:t>Solution: Memorise</a:t>
            </a:r>
          </a:p>
          <a:p>
            <a:pPr algn="ctr"/>
            <a:r>
              <a:rPr lang="en-NZ" sz="3600" b="1" dirty="0" smtClean="0">
                <a:solidFill>
                  <a:srgbClr val="FF0000"/>
                </a:solidFill>
              </a:rPr>
              <a:t>(hint – notice how the 5</a:t>
            </a:r>
            <a:r>
              <a:rPr lang="en-NZ" sz="3600" b="1" baseline="30000" dirty="0" smtClean="0">
                <a:solidFill>
                  <a:srgbClr val="FF0000"/>
                </a:solidFill>
              </a:rPr>
              <a:t>th</a:t>
            </a:r>
            <a:r>
              <a:rPr lang="en-NZ" sz="3600" b="1" dirty="0" smtClean="0">
                <a:solidFill>
                  <a:srgbClr val="FF0000"/>
                </a:solidFill>
              </a:rPr>
              <a:t> equation looks strikingly similar to the 4</a:t>
            </a:r>
            <a:r>
              <a:rPr lang="en-NZ" sz="3600" b="1" baseline="30000" dirty="0" smtClean="0">
                <a:solidFill>
                  <a:srgbClr val="FF0000"/>
                </a:solidFill>
              </a:rPr>
              <a:t>th</a:t>
            </a:r>
            <a:r>
              <a:rPr lang="en-NZ" sz="3600" b="1" dirty="0" smtClean="0">
                <a:solidFill>
                  <a:srgbClr val="FF0000"/>
                </a:solidFill>
              </a:rPr>
              <a:t> equation)</a:t>
            </a:r>
            <a:endParaRPr lang="en-NZ" sz="36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85800" y="456962"/>
            <a:ext cx="7772400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NZ" sz="4400" b="1" dirty="0" smtClean="0">
                <a:latin typeface="Calibri" pitchFamily="34" charset="0"/>
              </a:rPr>
              <a:t>Five Variables, Five Equations</a:t>
            </a:r>
          </a:p>
          <a:p>
            <a:pPr algn="ctr"/>
            <a:r>
              <a:rPr lang="en-NZ" sz="5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v</a:t>
            </a:r>
            <a:r>
              <a:rPr lang="en-NZ" sz="5400" b="1" i="1" baseline="-25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NZ" sz="5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en-NZ" sz="5400" b="1" i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v</a:t>
            </a:r>
            <a:r>
              <a:rPr lang="en-NZ" sz="5400" b="1" i="1" baseline="-2500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f</a:t>
            </a:r>
            <a:r>
              <a:rPr lang="en-NZ" sz="5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d      a      t</a:t>
            </a:r>
            <a:endParaRPr lang="en-NZ" sz="54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28674" name="Object 2"/>
          <p:cNvGraphicFramePr>
            <a:graphicFrameLocks noChangeAspect="1"/>
          </p:cNvGraphicFramePr>
          <p:nvPr/>
        </p:nvGraphicFramePr>
        <p:xfrm>
          <a:off x="914400" y="2362200"/>
          <a:ext cx="3352800" cy="1117600"/>
        </p:xfrm>
        <a:graphic>
          <a:graphicData uri="http://schemas.openxmlformats.org/presentationml/2006/ole">
            <p:oleObj spid="_x0000_s11266" name="Equation" r:id="rId3" imgW="711288" imgH="241592" progId="Equation.3">
              <p:embed/>
            </p:oleObj>
          </a:graphicData>
        </a:graphic>
      </p:graphicFrame>
      <p:graphicFrame>
        <p:nvGraphicFramePr>
          <p:cNvPr id="28675" name="Object 3"/>
          <p:cNvGraphicFramePr>
            <a:graphicFrameLocks noChangeAspect="1"/>
          </p:cNvGraphicFramePr>
          <p:nvPr/>
        </p:nvGraphicFramePr>
        <p:xfrm>
          <a:off x="457200" y="5334000"/>
          <a:ext cx="3776663" cy="1026226"/>
        </p:xfrm>
        <a:graphic>
          <a:graphicData uri="http://schemas.openxmlformats.org/presentationml/2006/ole">
            <p:oleObj spid="_x0000_s11267" name="Equation" r:id="rId4" imgW="876697" imgH="241697" progId="Equation.3">
              <p:embed/>
            </p:oleObj>
          </a:graphicData>
        </a:graphic>
      </p:graphicFrame>
      <p:graphicFrame>
        <p:nvGraphicFramePr>
          <p:cNvPr id="28676" name="Object 4"/>
          <p:cNvGraphicFramePr>
            <a:graphicFrameLocks noChangeAspect="1"/>
          </p:cNvGraphicFramePr>
          <p:nvPr/>
        </p:nvGraphicFramePr>
        <p:xfrm>
          <a:off x="5257800" y="2057400"/>
          <a:ext cx="3048000" cy="1676400"/>
        </p:xfrm>
        <a:graphic>
          <a:graphicData uri="http://schemas.openxmlformats.org/presentationml/2006/ole">
            <p:oleObj spid="_x0000_s11268" name="Equation" r:id="rId5" imgW="762066" imgH="419315" progId="Equation.3">
              <p:embed/>
            </p:oleObj>
          </a:graphicData>
        </a:graphic>
      </p:graphicFrame>
      <p:graphicFrame>
        <p:nvGraphicFramePr>
          <p:cNvPr id="28677" name="Object 5"/>
          <p:cNvGraphicFramePr>
            <a:graphicFrameLocks noChangeAspect="1"/>
          </p:cNvGraphicFramePr>
          <p:nvPr/>
        </p:nvGraphicFramePr>
        <p:xfrm>
          <a:off x="2362200" y="3848100"/>
          <a:ext cx="4176713" cy="1181100"/>
        </p:xfrm>
        <a:graphic>
          <a:graphicData uri="http://schemas.openxmlformats.org/presentationml/2006/ole">
            <p:oleObj spid="_x0000_s11269" name="Equation" r:id="rId6" imgW="939789" imgH="266981" progId="Equation.3">
              <p:embed/>
            </p:oleObj>
          </a:graphicData>
        </a:graphic>
      </p:graphicFrame>
      <p:graphicFrame>
        <p:nvGraphicFramePr>
          <p:cNvPr id="28678" name="Object 6"/>
          <p:cNvGraphicFramePr>
            <a:graphicFrameLocks noChangeAspect="1"/>
          </p:cNvGraphicFramePr>
          <p:nvPr/>
        </p:nvGraphicFramePr>
        <p:xfrm>
          <a:off x="4876800" y="5375275"/>
          <a:ext cx="4038600" cy="1101725"/>
        </p:xfrm>
        <a:graphic>
          <a:graphicData uri="http://schemas.openxmlformats.org/presentationml/2006/ole">
            <p:oleObj spid="_x0000_s11270" name="Equation" r:id="rId7" imgW="939392" imgH="25389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86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86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86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86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86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86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86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86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86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86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85800" y="456962"/>
            <a:ext cx="77724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NZ" sz="4400" b="1" dirty="0" smtClean="0">
                <a:latin typeface="Calibri" pitchFamily="34" charset="0"/>
              </a:rPr>
              <a:t>Ponder this:</a:t>
            </a:r>
          </a:p>
          <a:p>
            <a:pPr algn="ctr"/>
            <a:r>
              <a:rPr lang="en-NZ" sz="4400" b="1" i="1" dirty="0" smtClean="0">
                <a:solidFill>
                  <a:srgbClr val="C00000"/>
                </a:solidFill>
                <a:latin typeface="Calibri" pitchFamily="34" charset="0"/>
                <a:cs typeface="Times New Roman" pitchFamily="18" charset="0"/>
              </a:rPr>
              <a:t>What if a = 0?  (no acceleration)</a:t>
            </a:r>
          </a:p>
        </p:txBody>
      </p:sp>
      <p:graphicFrame>
        <p:nvGraphicFramePr>
          <p:cNvPr id="28674" name="Object 2"/>
          <p:cNvGraphicFramePr>
            <a:graphicFrameLocks noChangeAspect="1"/>
          </p:cNvGraphicFramePr>
          <p:nvPr/>
        </p:nvGraphicFramePr>
        <p:xfrm>
          <a:off x="914400" y="2362200"/>
          <a:ext cx="3352800" cy="1117600"/>
        </p:xfrm>
        <a:graphic>
          <a:graphicData uri="http://schemas.openxmlformats.org/presentationml/2006/ole">
            <p:oleObj spid="_x0000_s12290" name="Equation" r:id="rId3" imgW="711288" imgH="241592" progId="Equation.3">
              <p:embed/>
            </p:oleObj>
          </a:graphicData>
        </a:graphic>
      </p:graphicFrame>
      <p:graphicFrame>
        <p:nvGraphicFramePr>
          <p:cNvPr id="28675" name="Object 3"/>
          <p:cNvGraphicFramePr>
            <a:graphicFrameLocks noChangeAspect="1"/>
          </p:cNvGraphicFramePr>
          <p:nvPr/>
        </p:nvGraphicFramePr>
        <p:xfrm>
          <a:off x="457200" y="5334000"/>
          <a:ext cx="3776663" cy="1026226"/>
        </p:xfrm>
        <a:graphic>
          <a:graphicData uri="http://schemas.openxmlformats.org/presentationml/2006/ole">
            <p:oleObj spid="_x0000_s12291" name="Equation" r:id="rId4" imgW="876697" imgH="241697" progId="Equation.3">
              <p:embed/>
            </p:oleObj>
          </a:graphicData>
        </a:graphic>
      </p:graphicFrame>
      <p:graphicFrame>
        <p:nvGraphicFramePr>
          <p:cNvPr id="28676" name="Object 4"/>
          <p:cNvGraphicFramePr>
            <a:graphicFrameLocks noChangeAspect="1"/>
          </p:cNvGraphicFramePr>
          <p:nvPr/>
        </p:nvGraphicFramePr>
        <p:xfrm>
          <a:off x="5257800" y="2057400"/>
          <a:ext cx="3048000" cy="1676400"/>
        </p:xfrm>
        <a:graphic>
          <a:graphicData uri="http://schemas.openxmlformats.org/presentationml/2006/ole">
            <p:oleObj spid="_x0000_s12292" name="Equation" r:id="rId5" imgW="762066" imgH="419315" progId="Equation.3">
              <p:embed/>
            </p:oleObj>
          </a:graphicData>
        </a:graphic>
      </p:graphicFrame>
      <p:graphicFrame>
        <p:nvGraphicFramePr>
          <p:cNvPr id="28677" name="Object 5"/>
          <p:cNvGraphicFramePr>
            <a:graphicFrameLocks noChangeAspect="1"/>
          </p:cNvGraphicFramePr>
          <p:nvPr/>
        </p:nvGraphicFramePr>
        <p:xfrm>
          <a:off x="2362200" y="3848100"/>
          <a:ext cx="4176713" cy="1181100"/>
        </p:xfrm>
        <a:graphic>
          <a:graphicData uri="http://schemas.openxmlformats.org/presentationml/2006/ole">
            <p:oleObj spid="_x0000_s12293" name="Equation" r:id="rId6" imgW="939789" imgH="266981" progId="Equation.3">
              <p:embed/>
            </p:oleObj>
          </a:graphicData>
        </a:graphic>
      </p:graphicFrame>
      <p:graphicFrame>
        <p:nvGraphicFramePr>
          <p:cNvPr id="28678" name="Object 6"/>
          <p:cNvGraphicFramePr>
            <a:graphicFrameLocks noChangeAspect="1"/>
          </p:cNvGraphicFramePr>
          <p:nvPr/>
        </p:nvGraphicFramePr>
        <p:xfrm>
          <a:off x="4876800" y="5375275"/>
          <a:ext cx="4038600" cy="1101725"/>
        </p:xfrm>
        <a:graphic>
          <a:graphicData uri="http://schemas.openxmlformats.org/presentationml/2006/ole">
            <p:oleObj spid="_x0000_s12294" name="Equation" r:id="rId7" imgW="939392" imgH="25389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86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86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86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86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86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86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86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86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86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86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/>
            </a:gs>
            <a:gs pos="50000">
              <a:schemeClr val="accent5">
                <a:lumMod val="40000"/>
                <a:lumOff val="60000"/>
              </a:schemeClr>
            </a:gs>
            <a:gs pos="100000">
              <a:schemeClr val="bg1"/>
            </a:gs>
          </a:gsLst>
          <a:lin ang="7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3400" y="228600"/>
            <a:ext cx="8001000" cy="66171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800"/>
              </a:spcAft>
            </a:pPr>
            <a:r>
              <a:rPr lang="en-NZ" sz="4000" b="1" dirty="0" smtClean="0"/>
              <a:t>Question ONE</a:t>
            </a:r>
          </a:p>
          <a:p>
            <a:pPr>
              <a:spcAft>
                <a:spcPts val="1800"/>
              </a:spcAft>
            </a:pPr>
            <a:r>
              <a:rPr lang="en-NZ" sz="4000" dirty="0" smtClean="0"/>
              <a:t>A rock is dropped from the roof of a 23 m tall building. As it falls, it accelerates at 9.8 ms</a:t>
            </a:r>
            <a:r>
              <a:rPr lang="en-NZ" sz="4000" baseline="30000" dirty="0" smtClean="0"/>
              <a:t>-2</a:t>
            </a:r>
            <a:r>
              <a:rPr lang="en-NZ" sz="4000" dirty="0" smtClean="0"/>
              <a:t>.</a:t>
            </a:r>
          </a:p>
          <a:p>
            <a:pPr marL="742950" indent="-742950">
              <a:spcAft>
                <a:spcPts val="1800"/>
              </a:spcAft>
              <a:buFont typeface="+mj-lt"/>
              <a:buAutoNum type="alphaLcParenR"/>
            </a:pPr>
            <a:r>
              <a:rPr lang="en-NZ" sz="4000" dirty="0" smtClean="0"/>
              <a:t>What is the speed of the rock at the moment it hits the ground?</a:t>
            </a:r>
          </a:p>
          <a:p>
            <a:pPr marL="742950" indent="-742950">
              <a:spcAft>
                <a:spcPts val="1800"/>
              </a:spcAft>
              <a:buFont typeface="+mj-lt"/>
              <a:buAutoNum type="alphaLcParenR"/>
            </a:pPr>
            <a:r>
              <a:rPr lang="en-NZ" sz="4000" dirty="0" smtClean="0"/>
              <a:t>How long does it take to reach the ground?</a:t>
            </a:r>
          </a:p>
          <a:p>
            <a:pPr marL="342900" indent="-342900" algn="ctr">
              <a:spcAft>
                <a:spcPts val="1800"/>
              </a:spcAft>
            </a:pPr>
            <a:r>
              <a:rPr lang="en-NZ" sz="4400" b="1" i="1" dirty="0" smtClean="0">
                <a:solidFill>
                  <a:srgbClr val="FF0000"/>
                </a:solidFill>
              </a:rPr>
              <a:t>Remember - KUFSS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/>
            </a:gs>
            <a:gs pos="50000">
              <a:schemeClr val="accent5">
                <a:lumMod val="40000"/>
                <a:lumOff val="60000"/>
              </a:schemeClr>
            </a:gs>
            <a:gs pos="100000">
              <a:schemeClr val="bg1"/>
            </a:gs>
          </a:gsLst>
          <a:lin ang="7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3400" y="228600"/>
            <a:ext cx="8229600" cy="63248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800"/>
              </a:spcAft>
            </a:pPr>
            <a:r>
              <a:rPr lang="en-NZ" sz="4000" b="1" dirty="0" smtClean="0"/>
              <a:t>Question TWO</a:t>
            </a:r>
            <a:endParaRPr lang="en-NZ" sz="4000" dirty="0" smtClean="0"/>
          </a:p>
          <a:p>
            <a:pPr>
              <a:spcAft>
                <a:spcPts val="1800"/>
              </a:spcAft>
            </a:pPr>
            <a:r>
              <a:rPr lang="en-NZ" sz="4000" dirty="0" smtClean="0"/>
              <a:t>A running train decelerates at 1.3 ms</a:t>
            </a:r>
            <a:r>
              <a:rPr lang="en-NZ" sz="4000" baseline="30000" dirty="0" smtClean="0"/>
              <a:t>-2</a:t>
            </a:r>
            <a:r>
              <a:rPr lang="en-NZ" sz="4000" dirty="0" smtClean="0"/>
              <a:t> then it comes to a stop after 47 s.</a:t>
            </a:r>
          </a:p>
          <a:p>
            <a:pPr marL="742950" indent="-742950">
              <a:spcAft>
                <a:spcPts val="1800"/>
              </a:spcAft>
              <a:buFont typeface="+mj-lt"/>
              <a:buAutoNum type="alphaLcParenR"/>
            </a:pPr>
            <a:r>
              <a:rPr lang="en-NZ" sz="4000" dirty="0" smtClean="0"/>
              <a:t>What distance has the train covered since it started to slow down?</a:t>
            </a:r>
          </a:p>
          <a:p>
            <a:pPr marL="742950" indent="-742950">
              <a:spcAft>
                <a:spcPts val="1800"/>
              </a:spcAft>
              <a:buFont typeface="+mj-lt"/>
              <a:buAutoNum type="alphaLcParenR"/>
            </a:pPr>
            <a:r>
              <a:rPr lang="en-NZ" sz="4000" dirty="0" smtClean="0"/>
              <a:t>At what velocity was the train going before it began to slow down?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기본 디자인">
  <a:themeElements>
    <a:clrScheme name="기본 디자인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기본 디자인">
      <a:majorFont>
        <a:latin typeface="굴림"/>
        <a:ea typeface="굴림"/>
        <a:cs typeface=""/>
      </a:majorFont>
      <a:minorFont>
        <a:latin typeface="굴림"/>
        <a:ea typeface="굴림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1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ko-KR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굴림" pitchFamily="50" charset="-127"/>
            <a:ea typeface="굴림" pitchFamily="50" charset="-127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1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ko-KR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굴림" pitchFamily="50" charset="-127"/>
            <a:ea typeface="굴림" pitchFamily="50" charset="-127"/>
          </a:defRPr>
        </a:defPPr>
      </a:lstStyle>
    </a:lnDef>
  </a:objectDefaults>
  <a:extraClrSchemeLst>
    <a:extraClrScheme>
      <a:clrScheme name="기본 디자인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138</TotalTime>
  <Words>312</Words>
  <Application>Microsoft Office PowerPoint</Application>
  <PresentationFormat>On-screen Show (4:3)</PresentationFormat>
  <Paragraphs>36</Paragraphs>
  <Slides>11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4" baseType="lpstr">
      <vt:lpstr>Office Theme</vt:lpstr>
      <vt:lpstr>기본 디자인</vt:lpstr>
      <vt:lpstr>Equation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/>
  <cp:lastModifiedBy>Ministry of Education</cp:lastModifiedBy>
  <cp:revision>21</cp:revision>
  <dcterms:created xsi:type="dcterms:W3CDTF">2006-08-16T00:00:00Z</dcterms:created>
  <dcterms:modified xsi:type="dcterms:W3CDTF">2012-05-09T22:48:57Z</dcterms:modified>
</cp:coreProperties>
</file>